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7c833f3a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f7c833f3a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f7c833f3a4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f7c833f3a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7c833f3a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f7c833f3a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f7c8be9cc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f7c8be9cc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7c833f3a4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f7c833f3a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7c833f3a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f7c833f3a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17v4GwUenMMcLxQ_4NZgZqZobyKvzpSzX/view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Performance Testing Shiny Application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Nicholas Porter</a:t>
            </a:r>
            <a:r>
              <a:rPr lang="en" sz="2400"/>
              <a:t> &amp; Zhi Zheng</a:t>
            </a:r>
            <a:endParaRPr b="1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4699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Problem Description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2379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❖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Network performance testing tools offer a good baseline set of data to test performance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❖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Wrangling of this data tends to be tedious 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➢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Mostly command line based tools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❖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Lack of standardized visualizations for observing performance across parameters.</a:t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566" y="0"/>
            <a:ext cx="38726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85" name="Google Shape;85;p15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4822900" y="235275"/>
            <a:ext cx="4405500" cy="4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Introducing Iperf</a:t>
            </a:r>
            <a:endParaRPr sz="30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❖"/>
            </a:pPr>
            <a:r>
              <a:rPr lang="en" sz="1600">
                <a:solidFill>
                  <a:srgbClr val="363E49"/>
                </a:solidFill>
                <a:highlight>
                  <a:srgbClr val="FFFFFF"/>
                </a:highlight>
              </a:rPr>
              <a:t>Internet Performance Working Group</a:t>
            </a:r>
            <a:endParaRPr sz="1600">
              <a:solidFill>
                <a:srgbClr val="363E4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63E49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363E49"/>
              </a:buClr>
              <a:buSzPts val="1600"/>
              <a:buChar char="❖"/>
            </a:pPr>
            <a:r>
              <a:rPr lang="en" sz="1600">
                <a:solidFill>
                  <a:srgbClr val="363E49"/>
                </a:solidFill>
                <a:highlight>
                  <a:srgbClr val="FFFFFF"/>
                </a:highlight>
              </a:rPr>
              <a:t>Able to track the Bandwidth between two network endpoints as well as the data transfer size for a set amount of time.</a:t>
            </a:r>
            <a:endParaRPr sz="1600">
              <a:solidFill>
                <a:srgbClr val="363E4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63E49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363E49"/>
              </a:buClr>
              <a:buSzPts val="1600"/>
              <a:buChar char="❖"/>
            </a:pPr>
            <a:r>
              <a:rPr lang="en" sz="1600">
                <a:solidFill>
                  <a:srgbClr val="363E49"/>
                </a:solidFill>
                <a:highlight>
                  <a:srgbClr val="FFFFFF"/>
                </a:highlight>
              </a:rPr>
              <a:t>Extremely close to tabular data format, just needs to be properly collected and parsed.</a:t>
            </a:r>
            <a:endParaRPr sz="1600">
              <a:solidFill>
                <a:srgbClr val="363E49"/>
              </a:solidFill>
              <a:highlight>
                <a:srgbClr val="FFFFFF"/>
              </a:highlight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4">
            <a:alphaModFix/>
          </a:blip>
          <a:srcRect b="0" l="0" r="27724" t="6410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265500" y="5281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 an R Shiny application that is able to perform Range Distance Testing on  Mesh Network Endpoints.</a:t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322" y="2204063"/>
            <a:ext cx="2079551" cy="24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738500" y="385200"/>
            <a:ext cx="4405500" cy="4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Description of Analysis</a:t>
            </a:r>
            <a:endParaRPr sz="30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❖"/>
            </a:pPr>
            <a:r>
              <a:rPr lang="en" sz="1600">
                <a:solidFill>
                  <a:srgbClr val="363E49"/>
                </a:solidFill>
                <a:highlight>
                  <a:srgbClr val="FFFFFF"/>
                </a:highlight>
              </a:rPr>
              <a:t>Test bandwidth speeds of data transfer between two Raspberry Pi nodes.</a:t>
            </a:r>
            <a:endParaRPr sz="1600">
              <a:solidFill>
                <a:srgbClr val="363E49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❖"/>
            </a:pPr>
            <a:r>
              <a:rPr lang="en" sz="1600">
                <a:solidFill>
                  <a:srgbClr val="363E49"/>
                </a:solidFill>
                <a:highlight>
                  <a:srgbClr val="FFFFFF"/>
                </a:highlight>
              </a:rPr>
              <a:t>Compare speed across multiple distances</a:t>
            </a:r>
            <a:endParaRPr sz="1600">
              <a:solidFill>
                <a:srgbClr val="363E49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63E49"/>
              </a:buClr>
              <a:buSzPts val="1600"/>
              <a:buChar char="➢"/>
            </a:pPr>
            <a:r>
              <a:rPr lang="en" sz="1600">
                <a:solidFill>
                  <a:srgbClr val="363E49"/>
                </a:solidFill>
                <a:highlight>
                  <a:srgbClr val="FFFFFF"/>
                </a:highlight>
              </a:rPr>
              <a:t>1 ft, 5 ft, 10 ft … 30 ft</a:t>
            </a:r>
            <a:endParaRPr sz="1600">
              <a:solidFill>
                <a:srgbClr val="363E49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63E49"/>
              </a:buClr>
              <a:buSzPts val="1600"/>
              <a:buChar char="➢"/>
            </a:pPr>
            <a:r>
              <a:rPr lang="en" sz="1600">
                <a:solidFill>
                  <a:srgbClr val="363E49"/>
                </a:solidFill>
                <a:highlight>
                  <a:srgbClr val="FFFFFF"/>
                </a:highlight>
              </a:rPr>
              <a:t>Visualize with time series and box plot for each distance</a:t>
            </a:r>
            <a:endParaRPr sz="1600">
              <a:solidFill>
                <a:srgbClr val="363E49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63E49"/>
              </a:buClr>
              <a:buSzPts val="1600"/>
              <a:buChar char="➢"/>
            </a:pPr>
            <a:r>
              <a:rPr lang="en" sz="1600">
                <a:solidFill>
                  <a:srgbClr val="363E49"/>
                </a:solidFill>
                <a:highlight>
                  <a:srgbClr val="FFFFFF"/>
                </a:highlight>
              </a:rPr>
              <a:t>Perform ANOVA test in order to empirically show speed difference is </a:t>
            </a:r>
            <a:r>
              <a:rPr lang="en" sz="1600">
                <a:solidFill>
                  <a:srgbClr val="363E49"/>
                </a:solidFill>
                <a:highlight>
                  <a:srgbClr val="FFFFFF"/>
                </a:highlight>
              </a:rPr>
              <a:t>significant</a:t>
            </a:r>
            <a:endParaRPr sz="1600">
              <a:solidFill>
                <a:srgbClr val="363E49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63E49"/>
              </a:buClr>
              <a:buSzPts val="1600"/>
              <a:buChar char="❖"/>
            </a:pPr>
            <a:r>
              <a:rPr lang="en" sz="1600">
                <a:solidFill>
                  <a:srgbClr val="363E49"/>
                </a:solidFill>
                <a:highlight>
                  <a:srgbClr val="FFFFFF"/>
                </a:highlight>
              </a:rPr>
              <a:t>Perform thirty ten second interval test trials at each distance</a:t>
            </a:r>
            <a:endParaRPr sz="1600">
              <a:solidFill>
                <a:srgbClr val="363E49"/>
              </a:solidFill>
              <a:highlight>
                <a:srgbClr val="FFFFFF"/>
              </a:highlight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61450"/>
            <a:ext cx="4567200" cy="6065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4294967295" type="title"/>
          </p:nvPr>
        </p:nvSpPr>
        <p:spPr>
          <a:xfrm>
            <a:off x="535775" y="4699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Methodology</a:t>
            </a:r>
            <a:endParaRPr sz="2400"/>
          </a:p>
        </p:txBody>
      </p:sp>
      <p:sp>
        <p:nvSpPr>
          <p:cNvPr id="108" name="Google Shape;108;p18"/>
          <p:cNvSpPr txBox="1"/>
          <p:nvPr>
            <p:ph idx="4294967295" type="title"/>
          </p:nvPr>
        </p:nvSpPr>
        <p:spPr>
          <a:xfrm>
            <a:off x="535775" y="12379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Lato"/>
              <a:buChar char="❖"/>
            </a:pPr>
            <a:r>
              <a:rPr b="0" lang="en" sz="1300">
                <a:latin typeface="Lato"/>
                <a:ea typeface="Lato"/>
                <a:cs typeface="Lato"/>
                <a:sym typeface="Lato"/>
              </a:rPr>
              <a:t>FastAPI code loaded onto each Raspberry Pi which App may query with httr:</a:t>
            </a:r>
            <a:endParaRPr b="0"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➢"/>
            </a:pPr>
            <a:r>
              <a:rPr b="0" lang="en" sz="1300">
                <a:latin typeface="Lato"/>
                <a:ea typeface="Lato"/>
                <a:cs typeface="Lato"/>
                <a:sym typeface="Lato"/>
              </a:rPr>
              <a:t>POST: Start Server, Start Test</a:t>
            </a:r>
            <a:endParaRPr b="0"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➢"/>
            </a:pPr>
            <a:r>
              <a:rPr b="0" lang="en" sz="1300">
                <a:latin typeface="Lato"/>
                <a:ea typeface="Lato"/>
                <a:cs typeface="Lato"/>
                <a:sym typeface="Lato"/>
              </a:rPr>
              <a:t>GET: Collect testing data</a:t>
            </a:r>
            <a:endParaRPr b="0"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❖"/>
            </a:pPr>
            <a:r>
              <a:rPr b="0" lang="en" sz="1300">
                <a:latin typeface="Lato"/>
                <a:ea typeface="Lato"/>
                <a:cs typeface="Lato"/>
                <a:sym typeface="Lato"/>
              </a:rPr>
              <a:t>Data Handling and Regex: Using Stringr to parse raw string collected from API call, and output to dataframe.</a:t>
            </a:r>
            <a:endParaRPr b="0"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❖"/>
            </a:pPr>
            <a:r>
              <a:rPr b="0" lang="en" sz="1300">
                <a:latin typeface="Lato"/>
                <a:ea typeface="Lato"/>
                <a:cs typeface="Lato"/>
                <a:sym typeface="Lato"/>
              </a:rPr>
              <a:t>Data Summary: Summarize mean of bandwidth intervals for each trial using dplyr</a:t>
            </a:r>
            <a:endParaRPr b="0"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❖"/>
            </a:pPr>
            <a:r>
              <a:rPr b="0" lang="en" sz="1300">
                <a:latin typeface="Lato"/>
                <a:ea typeface="Lato"/>
                <a:cs typeface="Lato"/>
                <a:sym typeface="Lato"/>
              </a:rPr>
              <a:t>Data Visualization: Generate dynamic time series and box plots using ggplot.</a:t>
            </a:r>
            <a:endParaRPr b="0"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525" y="179075"/>
            <a:ext cx="3744474" cy="13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2050" y="1517100"/>
            <a:ext cx="1573350" cy="18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5375" y="2848600"/>
            <a:ext cx="1502975" cy="17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0225" y="2790925"/>
            <a:ext cx="1573350" cy="1815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idx="4294967295" type="title"/>
          </p:nvPr>
        </p:nvSpPr>
        <p:spPr>
          <a:xfrm>
            <a:off x="535775" y="4699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Methodology</a:t>
            </a:r>
            <a:endParaRPr sz="2400"/>
          </a:p>
        </p:txBody>
      </p:sp>
      <p:sp>
        <p:nvSpPr>
          <p:cNvPr id="118" name="Google Shape;118;p19"/>
          <p:cNvSpPr txBox="1"/>
          <p:nvPr>
            <p:ph idx="4294967295" type="title"/>
          </p:nvPr>
        </p:nvSpPr>
        <p:spPr>
          <a:xfrm>
            <a:off x="535775" y="12379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Lato"/>
              <a:buChar char="❖"/>
            </a:pPr>
            <a:r>
              <a:rPr b="0" lang="en" sz="1300">
                <a:latin typeface="Lato"/>
                <a:ea typeface="Lato"/>
                <a:cs typeface="Lato"/>
                <a:sym typeface="Lato"/>
              </a:rPr>
              <a:t>Modularization: Application structured in distinct, manageable modules.</a:t>
            </a:r>
            <a:endParaRPr b="0"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❖"/>
            </a:pPr>
            <a:r>
              <a:rPr b="0" lang="en" sz="1300">
                <a:latin typeface="Lato"/>
                <a:ea typeface="Lato"/>
                <a:cs typeface="Lato"/>
                <a:sym typeface="Lato"/>
              </a:rPr>
              <a:t>Interactive Filtering: Enables data filtering by trial range or network metrics.</a:t>
            </a:r>
            <a:endParaRPr b="0"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❖"/>
            </a:pPr>
            <a:r>
              <a:rPr b="0" lang="en" sz="1300">
                <a:latin typeface="Lato"/>
                <a:ea typeface="Lato"/>
                <a:cs typeface="Lato"/>
                <a:sym typeface="Lato"/>
              </a:rPr>
              <a:t>File Upload: Direct upload of csv files with Iperf test results from previous sessions.</a:t>
            </a:r>
            <a:endParaRPr b="0"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❖"/>
            </a:pPr>
            <a:r>
              <a:rPr b="0" lang="en" sz="1300">
                <a:latin typeface="Lato"/>
                <a:ea typeface="Lato"/>
                <a:cs typeface="Lato"/>
                <a:sym typeface="Lato"/>
              </a:rPr>
              <a:t>Other libraries:</a:t>
            </a:r>
            <a:endParaRPr b="0"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Lato"/>
              <a:buChar char="➢"/>
            </a:pPr>
            <a:r>
              <a:rPr b="0" lang="en" sz="1300">
                <a:latin typeface="Lato"/>
                <a:ea typeface="Lato"/>
                <a:cs typeface="Lato"/>
                <a:sym typeface="Lato"/>
              </a:rPr>
              <a:t>DT </a:t>
            </a:r>
            <a:endParaRPr b="0"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Lato"/>
              <a:buChar char="➢"/>
            </a:pPr>
            <a:r>
              <a:rPr b="0" lang="en" sz="1300">
                <a:latin typeface="Lato"/>
                <a:ea typeface="Lato"/>
                <a:cs typeface="Lato"/>
                <a:sym typeface="Lato"/>
              </a:rPr>
              <a:t>Shiny Themes </a:t>
            </a:r>
            <a:endParaRPr b="0"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Font typeface="Lato"/>
              <a:buChar char="➢"/>
            </a:pPr>
            <a:r>
              <a:rPr b="0" lang="en" sz="1300">
                <a:latin typeface="Lato"/>
                <a:ea typeface="Lato"/>
                <a:cs typeface="Lato"/>
                <a:sym typeface="Lato"/>
              </a:rPr>
              <a:t>Shiny Widgets</a:t>
            </a:r>
            <a:endParaRPr b="0"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650" y="995825"/>
            <a:ext cx="3471026" cy="157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650" y="2991675"/>
            <a:ext cx="3471026" cy="1351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822900" y="235275"/>
            <a:ext cx="4405500" cy="4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Results and Discussion</a:t>
            </a:r>
            <a:endParaRPr sz="30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❖"/>
            </a:pPr>
            <a:r>
              <a:rPr lang="en" sz="1600">
                <a:solidFill>
                  <a:srgbClr val="363E49"/>
                </a:solidFill>
                <a:highlight>
                  <a:srgbClr val="FFFFFF"/>
                </a:highlight>
              </a:rPr>
              <a:t>Bandwidth significantly decreased as distance  increased as expected.</a:t>
            </a:r>
            <a:endParaRPr sz="1600">
              <a:solidFill>
                <a:srgbClr val="363E49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63E49"/>
              </a:buClr>
              <a:buSzPts val="1600"/>
              <a:buChar char="❖"/>
            </a:pPr>
            <a:r>
              <a:rPr lang="en" sz="1600">
                <a:solidFill>
                  <a:srgbClr val="363E49"/>
                </a:solidFill>
                <a:highlight>
                  <a:srgbClr val="FFFFFF"/>
                </a:highlight>
              </a:rPr>
              <a:t>Outliers in visualization demonstrate packet loss. Causes?</a:t>
            </a:r>
            <a:endParaRPr sz="1600">
              <a:solidFill>
                <a:srgbClr val="363E49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63E49"/>
              </a:buClr>
              <a:buSzPts val="1600"/>
              <a:buChar char="➢"/>
            </a:pPr>
            <a:r>
              <a:rPr lang="en" sz="1600">
                <a:solidFill>
                  <a:srgbClr val="363E49"/>
                </a:solidFill>
                <a:highlight>
                  <a:srgbClr val="FFFFFF"/>
                </a:highlight>
              </a:rPr>
              <a:t>Tumultuous nature of Wi-Fi transfer</a:t>
            </a:r>
            <a:endParaRPr sz="1600">
              <a:solidFill>
                <a:srgbClr val="363E49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63E49"/>
              </a:buClr>
              <a:buSzPts val="1600"/>
              <a:buChar char="➢"/>
            </a:pPr>
            <a:r>
              <a:rPr lang="en" sz="1600">
                <a:solidFill>
                  <a:srgbClr val="363E49"/>
                </a:solidFill>
                <a:highlight>
                  <a:srgbClr val="FFFFFF"/>
                </a:highlight>
              </a:rPr>
              <a:t>Somebody walked between the nodes</a:t>
            </a:r>
            <a:endParaRPr sz="1600">
              <a:solidFill>
                <a:srgbClr val="363E49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63E49"/>
              </a:buClr>
              <a:buSzPts val="1600"/>
              <a:buChar char="❖"/>
            </a:pPr>
            <a:r>
              <a:rPr lang="en" sz="1600">
                <a:solidFill>
                  <a:srgbClr val="363E49"/>
                </a:solidFill>
                <a:highlight>
                  <a:srgbClr val="FFFFFF"/>
                </a:highlight>
              </a:rPr>
              <a:t>Future work:</a:t>
            </a:r>
            <a:endParaRPr sz="1600">
              <a:solidFill>
                <a:srgbClr val="363E49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63E49"/>
              </a:buClr>
              <a:buSzPts val="1600"/>
              <a:buChar char="➢"/>
            </a:pPr>
            <a:r>
              <a:rPr lang="en" sz="1600">
                <a:solidFill>
                  <a:srgbClr val="363E49"/>
                </a:solidFill>
                <a:highlight>
                  <a:srgbClr val="FFFFFF"/>
                </a:highlight>
              </a:rPr>
              <a:t>Different data transfer sizes</a:t>
            </a:r>
            <a:endParaRPr sz="1600">
              <a:solidFill>
                <a:srgbClr val="363E49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63E49"/>
              </a:buClr>
              <a:buSzPts val="1600"/>
              <a:buChar char="➢"/>
            </a:pPr>
            <a:r>
              <a:rPr lang="en" sz="1600">
                <a:solidFill>
                  <a:srgbClr val="363E49"/>
                </a:solidFill>
                <a:highlight>
                  <a:srgbClr val="FFFFFF"/>
                </a:highlight>
              </a:rPr>
              <a:t>Compare TCP against UDP</a:t>
            </a:r>
            <a:endParaRPr sz="1600">
              <a:solidFill>
                <a:srgbClr val="363E49"/>
              </a:solidFill>
              <a:highlight>
                <a:srgbClr val="FFFFFF"/>
              </a:highlight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18099" cy="1879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84209"/>
            <a:ext cx="4518099" cy="1879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155900"/>
            <a:ext cx="7406937" cy="8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Demonstration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429000" y="1400050"/>
            <a:ext cx="8337900" cy="3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https://drive.google.com/file/d/17v4GwUenMMcLxQ_4NZgZqZobyKvzpSzX/view?usp=sharing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